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491" r:id="rId2"/>
    <p:sldId id="530" r:id="rId3"/>
    <p:sldId id="556" r:id="rId4"/>
    <p:sldId id="565" r:id="rId5"/>
    <p:sldId id="557" r:id="rId6"/>
    <p:sldId id="558" r:id="rId7"/>
    <p:sldId id="559" r:id="rId8"/>
    <p:sldId id="560" r:id="rId9"/>
    <p:sldId id="546" r:id="rId10"/>
    <p:sldId id="547" r:id="rId11"/>
    <p:sldId id="548" r:id="rId12"/>
    <p:sldId id="564" r:id="rId13"/>
    <p:sldId id="52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61" r:id="rId22"/>
    <p:sldId id="562" r:id="rId23"/>
    <p:sldId id="563" r:id="rId24"/>
    <p:sldId id="527" r:id="rId25"/>
    <p:sldId id="399" r:id="rId26"/>
    <p:sldId id="529" r:id="rId27"/>
    <p:sldId id="481" r:id="rId28"/>
    <p:sldId id="4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906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6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7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0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6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1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3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5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1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https://pixabay.com/photos/men-employees-suit-work-greeting-1979261/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7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1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0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9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801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BA70B9-7619-4B6B-9D48-09FF42954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1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hyperlink" Target="https://github.com/soyuztechnologies/CapgeminiODataTraining/blob/master/Day%205/Orders%20Get%20Entity.tx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hyperlink" Target="https://github.com/soyuztechnologies/CapgeminiODataTraining/blob/master/Day%205/Orders%20Get%20EntitySet.txt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hyperlink" Target="https://github.com/soyuztechnologies/CapgeminiODataTraining/blob/master/Day%205/OrderItem%20Get%20EntitySet.txt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github.com/soyuztechnologies/CapgeminiODataTraining/blob/master/Day%205/Products%20Get%20Entity%20Set.txt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hyperlink" Target="https://github.com/soyuztechnologies/CapgeminiODataTraining/blob/master/Day%205/TS_Deep_Entity%20MPC_EXT.txt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github.com/soyuztechnologies/CapgeminiODataTraining/blob/master/Day%205/Deep%20Entity.txt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cfin.st.com:8021/sap/opu/odata/sap/ZBIP_ODATA_SRV/?$format=jso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oyuztechnologies/CapgeminiODataTraining/blob/master/Day%205/function%20Import.tx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10" Type="http://schemas.openxmlformats.org/officeDocument/2006/relationships/image" Target="../media/image3.png"/><Relationship Id="rId4" Type="http://schemas.openxmlformats.org/officeDocument/2006/relationships/image" Target="../media/image46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1.jpg"/><Relationship Id="rId7" Type="http://schemas.openxmlformats.org/officeDocument/2006/relationships/image" Target="../media/image5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soyuztechnologies/CapgeminiODataTraining/blob/master/Day%204/SalesOrder%20Get%20EntitySet.txt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apgeminiODataTraining/blob/master/Day%204/SalesOrder%20Get%20Entity.txt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apgeminiODataTraining/blob/master/Day%204/OrderItem%20Get%20EntitySet.txt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hyperlink" Target="http://stcfin.st.com:8021/sap/opu/odata/sap/ZSL_EMP_DEMO_SRV/?$format=js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0" y="0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974603"/>
            <a:ext cx="91723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SAP OData Training</a:t>
            </a:r>
            <a:endParaRPr lang="en-US" sz="3200" b="1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" y="4273700"/>
            <a:ext cx="2255744" cy="222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6FB5FD-D3E3-CE41-828B-9FCCF170BE43}"/>
              </a:ext>
            </a:extLst>
          </p:cNvPr>
          <p:cNvSpPr txBox="1"/>
          <p:nvPr/>
        </p:nvSpPr>
        <p:spPr>
          <a:xfrm>
            <a:off x="3018080" y="5428324"/>
            <a:ext cx="515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19"/>
              </a:spcBef>
              <a:spcAft>
                <a:spcPts val="19"/>
              </a:spcAft>
            </a:pPr>
            <a:r>
              <a:rPr lang="en-US" sz="2800" spc="1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Day - </a:t>
            </a:r>
            <a:r>
              <a:rPr lang="en-US" sz="2800" spc="100" dirty="0" smtClean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5.</a:t>
            </a:r>
            <a:endParaRPr lang="en-US" sz="2800" spc="1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Deep Insert Scenario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1" y="1588244"/>
            <a:ext cx="3983761" cy="2444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67" y="1537443"/>
            <a:ext cx="4034233" cy="250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694" y="4202943"/>
            <a:ext cx="5440348" cy="250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303" y="1078835"/>
            <a:ext cx="612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Custom Table for Orders, Order Items and Products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3700" y="16256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5588000" y="15748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413000" y="4203700"/>
            <a:ext cx="636478" cy="6125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3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91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OData Service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" y="1436148"/>
            <a:ext cx="2832253" cy="247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717" y="2331976"/>
            <a:ext cx="7015328" cy="709258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>
            <a:off x="4013200" y="24638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1" y="1017566"/>
            <a:ext cx="987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an OData Service With 3 Entity Types and One Association Between Orders And Order Item( 1..N)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0" y="4308673"/>
            <a:ext cx="2832253" cy="2207483"/>
          </a:xfrm>
          <a:prstGeom prst="rect">
            <a:avLst/>
          </a:prstGeom>
        </p:spPr>
      </p:pic>
      <p:sp>
        <p:nvSpPr>
          <p:cNvPr id="17" name="Chevron 16"/>
          <p:cNvSpPr/>
          <p:nvPr/>
        </p:nvSpPr>
        <p:spPr>
          <a:xfrm>
            <a:off x="4013200" y="5080000"/>
            <a:ext cx="342900" cy="4461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552" y="4946249"/>
            <a:ext cx="6941114" cy="735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4829" y="5726668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Association Between Orders and Order Items </a:t>
            </a:r>
            <a:endParaRPr lang="en-US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9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Entity Type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6911" y="2866903"/>
            <a:ext cx="255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2. Order </a:t>
            </a:r>
            <a:r>
              <a:rPr lang="en-US" dirty="0" smtClean="0"/>
              <a:t>Items </a:t>
            </a:r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9" y="3251200"/>
            <a:ext cx="8209524" cy="12571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5321" y="1100783"/>
            <a:ext cx="206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Orders Properties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76" y="1427243"/>
            <a:ext cx="8419048" cy="128571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55321" y="4686143"/>
            <a:ext cx="225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3. Products</a:t>
            </a:r>
            <a:r>
              <a:rPr lang="en-US" dirty="0" smtClean="0"/>
              <a:t> Properties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90" y="5083247"/>
            <a:ext cx="8447619" cy="1161905"/>
          </a:xfrm>
          <a:prstGeom prst="rect">
            <a:avLst/>
          </a:prstGeom>
        </p:spPr>
      </p:pic>
      <p:sp>
        <p:nvSpPr>
          <p:cNvPr id="2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613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28877C9-AFE0-2942-89C4-D35EB564C462}"/>
              </a:ext>
            </a:extLst>
          </p:cNvPr>
          <p:cNvSpPr/>
          <p:nvPr/>
        </p:nvSpPr>
        <p:spPr>
          <a:xfrm flipH="1">
            <a:off x="1585" y="2337971"/>
            <a:ext cx="8086516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38605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Break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7C90EA22-574A-8A47-A483-79BDD3A62B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831" y="0"/>
            <a:ext cx="7601295" cy="6858000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895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2" y="1083356"/>
            <a:ext cx="8512122" cy="2334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821" y="3525179"/>
            <a:ext cx="6196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Building Get Entity(Single Record) for Orders</a:t>
            </a:r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57" y="3927814"/>
            <a:ext cx="8415843" cy="2638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35958" y="10833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 Set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75658" y="3928197"/>
            <a:ext cx="253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Orders Get Entity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14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1579687"/>
            <a:ext cx="9098279" cy="41654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1360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12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for Products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1" y="1479993"/>
            <a:ext cx="8761905" cy="2866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4288" y="64759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22284" y="1097949"/>
            <a:ext cx="1017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OrderItems Get Entity Set</a:t>
            </a:r>
            <a:endParaRPr lang="en-US" dirty="0"/>
          </a:p>
        </p:txBody>
      </p:sp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82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Create Type in MPC_EXT Class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6799" b="7841"/>
          <a:stretch/>
        </p:blipFill>
        <p:spPr>
          <a:xfrm>
            <a:off x="3833939" y="3123215"/>
            <a:ext cx="8104061" cy="337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6619" r="14382" b="33467"/>
          <a:stretch/>
        </p:blipFill>
        <p:spPr>
          <a:xfrm>
            <a:off x="665005" y="1014946"/>
            <a:ext cx="4287995" cy="202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803161" y="1396263"/>
            <a:ext cx="416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Go to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MPC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extension and </a:t>
            </a: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Types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Deep Entity “TS_DEEP_ENTITY”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6961" y="4368063"/>
            <a:ext cx="29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Create Structure of Deep Entity their.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5164715" y="1524000"/>
            <a:ext cx="486785" cy="5185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-10800000">
            <a:off x="3135825" y="4445537"/>
            <a:ext cx="496015" cy="568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433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Code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7812"/>
          <a:stretch/>
        </p:blipFill>
        <p:spPr>
          <a:xfrm>
            <a:off x="787401" y="1629430"/>
            <a:ext cx="9462656" cy="472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378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IWBEP/IF_MGW_APPL_SRV_RUNTIME</a:t>
            </a:r>
            <a:r>
              <a:rPr lang="en-US" sz="18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CREATE_DEEP_ENTITY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29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Test OData </a:t>
            </a:r>
            <a:r>
              <a:rPr lang="en-IN" sz="3600" dirty="0">
                <a:latin typeface="Cooper Black" panose="0208090404030B020404" pitchFamily="18" charset="0"/>
              </a:rPr>
              <a:t>S</a:t>
            </a:r>
            <a:r>
              <a:rPr lang="en-IN" sz="3600" dirty="0" smtClean="0">
                <a:latin typeface="Cooper Black" panose="0208090404030B020404" pitchFamily="18" charset="0"/>
              </a:rPr>
              <a:t>ervice in Postman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1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695039"/>
            <a:ext cx="8771428" cy="4619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1" y="1198666"/>
            <a:ext cx="82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Service URL</a:t>
            </a:r>
            <a:endParaRPr lang="en-US" dirty="0" smtClean="0"/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838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Agenda Day - </a:t>
            </a:r>
            <a:r>
              <a:rPr lang="en-IN" sz="3600" dirty="0" smtClean="0">
                <a:latin typeface="Cooper Black" panose="0208090404030B020404" pitchFamily="18" charset="0"/>
              </a:rPr>
              <a:t>5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108285" y="1191817"/>
            <a:ext cx="8670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Sales Order , Sales Order Item – Get Method’s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Association between Sales Order and Order Items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Deep Entity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Deep Entity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 Payload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Testing in Postman Tool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Function Import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Use Function Import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Implementation of Function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Work Agenda Images | Free Vectors, Stock Photos &amp; PSD"/>
          <p:cNvSpPr>
            <a:spLocks noChangeAspect="1" noChangeArrowheads="1"/>
          </p:cNvSpPr>
          <p:nvPr/>
        </p:nvSpPr>
        <p:spPr bwMode="auto">
          <a:xfrm>
            <a:off x="7308690" y="2382837"/>
            <a:ext cx="426991" cy="42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ork Agenda Images | Free Vectors, Stock Photos &amp;amp; 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44" y="989012"/>
            <a:ext cx="4510087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Preparing Payload for Deep Entity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762" y="1174686"/>
            <a:ext cx="6217281" cy="53617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OrderNo": 6,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OrderDate": "2021-09-28T05:54:13",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CustomerName": </a:t>
            </a:r>
            <a:r>
              <a:rPr lang="en-US" sz="1400" dirty="0" smtClean="0"/>
              <a:t>“Anubhav",</a:t>
            </a:r>
            <a:endParaRPr lang="en-US" sz="1400" dirty="0"/>
          </a:p>
          <a:p>
            <a:r>
              <a:rPr lang="en-US" sz="1400" dirty="0" smtClean="0"/>
              <a:t>"</a:t>
            </a:r>
            <a:r>
              <a:rPr lang="en-US" sz="1400" dirty="0"/>
              <a:t>TotalAmount": "600.00",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Currency": "INR",</a:t>
            </a:r>
          </a:p>
          <a:p>
            <a:r>
              <a:rPr lang="en-US" sz="1400" dirty="0" smtClean="0"/>
              <a:t>"</a:t>
            </a:r>
            <a:r>
              <a:rPr lang="en-US" sz="1400" dirty="0"/>
              <a:t>OItemSus": [{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ItemId": "",</a:t>
            </a:r>
          </a:p>
          <a:p>
            <a:r>
              <a:rPr lang="en-US" sz="1400" dirty="0"/>
              <a:t>		"OrderId": "",</a:t>
            </a:r>
          </a:p>
          <a:p>
            <a:r>
              <a:rPr lang="en-US" sz="1400" dirty="0"/>
              <a:t>		"ItemNo": 1</a:t>
            </a:r>
            <a:r>
              <a:rPr lang="en-US" sz="1400" dirty="0" smtClean="0"/>
              <a:t>,</a:t>
            </a:r>
            <a:r>
              <a:rPr lang="en-US" sz="1400" dirty="0"/>
              <a:t>			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"</a:t>
            </a:r>
            <a:r>
              <a:rPr lang="en-US" sz="1400" dirty="0"/>
              <a:t>ProductId": "74867AD200E41EEB90B694C4944180B5",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"Uom": "PC"</a:t>
            </a:r>
          </a:p>
          <a:p>
            <a:r>
              <a:rPr lang="en-US" sz="1400" dirty="0"/>
              <a:t>		},</a:t>
            </a:r>
          </a:p>
          <a:p>
            <a:r>
              <a:rPr lang="en-US" sz="1400" dirty="0"/>
              <a:t>		{</a:t>
            </a:r>
          </a:p>
          <a:p>
            <a:r>
              <a:rPr lang="en-US" sz="1400" dirty="0"/>
              <a:t>		"ItemId": </a:t>
            </a:r>
            <a:r>
              <a:rPr lang="en-US" sz="1400" dirty="0" smtClean="0"/>
              <a:t>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OrderId": "",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ItemNo": 2,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ProductId": "74867AD200E41EEB90B6968C5DA840B7",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Qty": "1",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"</a:t>
            </a:r>
            <a:r>
              <a:rPr lang="en-US" sz="1400" dirty="0"/>
              <a:t>Uom": "PC"</a:t>
            </a:r>
          </a:p>
          <a:p>
            <a:r>
              <a:rPr lang="en-US" sz="1400" dirty="0"/>
              <a:t>		}</a:t>
            </a:r>
          </a:p>
          <a:p>
            <a:r>
              <a:rPr lang="en-US" sz="1400" dirty="0"/>
              <a:t>	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52" y="1698692"/>
            <a:ext cx="5606425" cy="3877863"/>
          </a:xfrm>
          <a:prstGeom prst="rect">
            <a:avLst/>
          </a:prstGeom>
        </p:spPr>
      </p:pic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05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49300" y="988621"/>
            <a:ext cx="10631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</a:rPr>
              <a:t>can be invoked by the HTTP methods GET or POST </a:t>
            </a:r>
            <a:r>
              <a:rPr lang="en-US" b="0" i="0" dirty="0" smtClean="0">
                <a:effectLst/>
              </a:rPr>
              <a:t>.</a:t>
            </a:r>
          </a:p>
          <a:p>
            <a:pPr algn="just"/>
            <a:endParaRPr lang="en-US" b="0" i="0" dirty="0" smtClean="0">
              <a:effectLst/>
            </a:endParaRPr>
          </a:p>
          <a:p>
            <a:pPr algn="just"/>
            <a:r>
              <a:rPr lang="en-US" b="1" dirty="0"/>
              <a:t>For example: </a:t>
            </a:r>
            <a:r>
              <a:rPr lang="en-US" dirty="0"/>
              <a:t>we can create the function import to </a:t>
            </a:r>
            <a:r>
              <a:rPr lang="en-US" b="1" dirty="0"/>
              <a:t>GetMostExpensiveProduct</a:t>
            </a:r>
            <a:r>
              <a:rPr lang="en-US" dirty="0"/>
              <a:t> in our Product set by the Category</a:t>
            </a:r>
            <a:r>
              <a:rPr lang="en-US" dirty="0" smtClean="0"/>
              <a:t>.</a:t>
            </a:r>
          </a:p>
          <a:p>
            <a:pPr algn="just"/>
            <a:endParaRPr lang="en-IN" b="1" dirty="0"/>
          </a:p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  <a:p>
            <a:pPr algn="just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" y="3871476"/>
            <a:ext cx="3528366" cy="2392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43" y="3871476"/>
            <a:ext cx="4938188" cy="2392887"/>
          </a:xfrm>
          <a:prstGeom prst="rect">
            <a:avLst/>
          </a:prstGeom>
        </p:spPr>
      </p:pic>
      <p:sp>
        <p:nvSpPr>
          <p:cNvPr id="18" name="Arrow: Chevron 11">
            <a:extLst>
              <a:ext uri="{FF2B5EF4-FFF2-40B4-BE49-F238E27FC236}">
                <a16:creationId xmlns:a16="http://schemas.microsoft.com/office/drawing/2014/main" xmlns="" id="{37E1A1BD-84A4-4D94-9EE8-859124A8B28B}"/>
              </a:ext>
            </a:extLst>
          </p:cNvPr>
          <p:cNvSpPr/>
          <p:nvPr/>
        </p:nvSpPr>
        <p:spPr>
          <a:xfrm>
            <a:off x="4809837" y="4442691"/>
            <a:ext cx="971032" cy="10945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174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655464" y="1280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0" b="61563"/>
          <a:stretch/>
        </p:blipFill>
        <p:spPr>
          <a:xfrm>
            <a:off x="701245" y="1742417"/>
            <a:ext cx="10928157" cy="1051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1D4727-05F9-42FE-8FFB-C95726DDF9A2}"/>
              </a:ext>
            </a:extLst>
          </p:cNvPr>
          <p:cNvSpPr txBox="1"/>
          <p:nvPr/>
        </p:nvSpPr>
        <p:spPr>
          <a:xfrm>
            <a:off x="655464" y="3161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"/>
          <a:stretch/>
        </p:blipFill>
        <p:spPr>
          <a:xfrm>
            <a:off x="655464" y="3643873"/>
            <a:ext cx="10973938" cy="2435816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202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Steps for Creating Function Import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430C02-DD67-4E7F-81BC-3FE9A4559CC3}"/>
              </a:ext>
            </a:extLst>
          </p:cNvPr>
          <p:cNvSpPr txBox="1"/>
          <p:nvPr/>
        </p:nvSpPr>
        <p:spPr>
          <a:xfrm>
            <a:off x="718964" y="988621"/>
            <a:ext cx="1038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6" y="1792510"/>
            <a:ext cx="5360873" cy="4604048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xmlns="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53" y="1764358"/>
            <a:ext cx="5671124" cy="4566369"/>
          </a:xfrm>
          <a:prstGeom prst="rect">
            <a:avLst/>
          </a:prstGeom>
        </p:spPr>
      </p:pic>
      <p:sp>
        <p:nvSpPr>
          <p:cNvPr id="18" name="Arrow: Chevron 8">
            <a:extLst>
              <a:ext uri="{FF2B5EF4-FFF2-40B4-BE49-F238E27FC236}">
                <a16:creationId xmlns:a16="http://schemas.microsoft.com/office/drawing/2014/main" xmlns="" id="{6293501A-2BB1-4094-911A-1A095AE823BF}"/>
              </a:ext>
            </a:extLst>
          </p:cNvPr>
          <p:cNvSpPr/>
          <p:nvPr/>
        </p:nvSpPr>
        <p:spPr>
          <a:xfrm>
            <a:off x="5676900" y="3470565"/>
            <a:ext cx="718128" cy="8215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588" y="64505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89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</a:t>
              </a:r>
              <a:r>
                <a:rPr kumimoji="0" lang="en-IN" sz="4800" b="1" i="0" u="none" strike="noStrike" kern="1200" cap="none" spc="10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2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BF87C44-1FBE-4DAA-A7F9-A76EA5934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7351" y="6321426"/>
            <a:ext cx="37306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69A8831E-7EB2-484A-9D01-F802C8B71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4" name="Freeform 6">
            <a:extLst>
              <a:ext uri="{FF2B5EF4-FFF2-40B4-BE49-F238E27FC236}">
                <a16:creationId xmlns="" xmlns:a16="http://schemas.microsoft.com/office/drawing/2014/main" id="{7CEA75D0-6AAF-4DF6-A668-7EE782A30A1F}"/>
              </a:ext>
            </a:extLst>
          </p:cNvPr>
          <p:cNvSpPr>
            <a:spLocks/>
          </p:cNvSpPr>
          <p:nvPr/>
        </p:nvSpPr>
        <p:spPr bwMode="auto">
          <a:xfrm>
            <a:off x="541960" y="1527218"/>
            <a:ext cx="5661025" cy="5211763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3000">
                <a:schemeClr val="accent4">
                  <a:alpha val="80000"/>
                </a:schemeClr>
              </a:gs>
              <a:gs pos="100000">
                <a:schemeClr val="accent3"/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8A72FFBC-FC4F-4574-BCE4-075EBD782D1B}"/>
              </a:ext>
            </a:extLst>
          </p:cNvPr>
          <p:cNvSpPr>
            <a:spLocks/>
          </p:cNvSpPr>
          <p:nvPr/>
        </p:nvSpPr>
        <p:spPr bwMode="auto">
          <a:xfrm flipH="1">
            <a:off x="5432758" y="756129"/>
            <a:ext cx="6571124" cy="2850617"/>
          </a:xfrm>
          <a:custGeom>
            <a:avLst/>
            <a:gdLst>
              <a:gd name="T0" fmla="*/ 62 w 1234"/>
              <a:gd name="T1" fmla="*/ 342 h 1136"/>
              <a:gd name="T2" fmla="*/ 312 w 1234"/>
              <a:gd name="T3" fmla="*/ 947 h 1136"/>
              <a:gd name="T4" fmla="*/ 1032 w 1234"/>
              <a:gd name="T5" fmla="*/ 886 h 1136"/>
              <a:gd name="T6" fmla="*/ 792 w 1234"/>
              <a:gd name="T7" fmla="*/ 195 h 1136"/>
              <a:gd name="T8" fmla="*/ 62 w 1234"/>
              <a:gd name="T9" fmla="*/ 34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" h="1136">
                <a:moveTo>
                  <a:pt x="62" y="342"/>
                </a:moveTo>
                <a:cubicBezTo>
                  <a:pt x="0" y="494"/>
                  <a:pt x="30" y="758"/>
                  <a:pt x="312" y="947"/>
                </a:cubicBezTo>
                <a:cubicBezTo>
                  <a:pt x="593" y="1136"/>
                  <a:pt x="913" y="1022"/>
                  <a:pt x="1032" y="886"/>
                </a:cubicBezTo>
                <a:cubicBezTo>
                  <a:pt x="1153" y="749"/>
                  <a:pt x="1234" y="390"/>
                  <a:pt x="792" y="195"/>
                </a:cubicBezTo>
                <a:cubicBezTo>
                  <a:pt x="350" y="0"/>
                  <a:pt x="132" y="170"/>
                  <a:pt x="62" y="342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2"/>
              </a:gs>
              <a:gs pos="100000">
                <a:schemeClr val="accent3">
                  <a:alpha val="81000"/>
                </a:schemeClr>
              </a:gs>
            </a:gsLst>
            <a:lin ang="13500000" scaled="1"/>
            <a:tileRect/>
          </a:gradFill>
          <a:ln w="555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67A00B-35E2-4D67-8B7B-F211152C2584}"/>
              </a:ext>
            </a:extLst>
          </p:cNvPr>
          <p:cNvSpPr txBox="1"/>
          <p:nvPr/>
        </p:nvSpPr>
        <p:spPr>
          <a:xfrm>
            <a:off x="6590864" y="1607129"/>
            <a:ext cx="4878515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ANUBHAV OBEROY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56D1A3A5-8C05-4459-89DF-E277F89F72B6}"/>
              </a:ext>
            </a:extLst>
          </p:cNvPr>
          <p:cNvSpPr/>
          <p:nvPr/>
        </p:nvSpPr>
        <p:spPr>
          <a:xfrm>
            <a:off x="1122651" y="3036376"/>
            <a:ext cx="5620705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0B5C7820-2097-40EE-8A3C-5CC9DEF512EB}"/>
              </a:ext>
            </a:extLst>
          </p:cNvPr>
          <p:cNvSpPr/>
          <p:nvPr/>
        </p:nvSpPr>
        <p:spPr>
          <a:xfrm>
            <a:off x="1740270" y="4113674"/>
            <a:ext cx="3612791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“You can never leave footprints that last if you are always walking on tiptoe.”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1821F5-9F15-4420-A5A9-063F4D7930EB}"/>
              </a:ext>
            </a:extLst>
          </p:cNvPr>
          <p:cNvSpPr txBox="1"/>
          <p:nvPr/>
        </p:nvSpPr>
        <p:spPr>
          <a:xfrm>
            <a:off x="6810622" y="2181437"/>
            <a:ext cx="466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www.anubhavtrainings.com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507F6D-CAA6-4D86-8B9B-572298053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267" y="71204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 OData Service for Sales Order Header And Sales Order Item Data 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2" y="1810950"/>
            <a:ext cx="5217445" cy="346742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30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Entity Type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1" y="1671271"/>
            <a:ext cx="8400000" cy="11333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2621" y="1295194"/>
            <a:ext cx="3372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Sales Order Entity Type Properties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121" y="2869994"/>
            <a:ext cx="394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Sales Order Items Entity Type Properties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7" y="3239326"/>
            <a:ext cx="9238095" cy="3285714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39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EntitySet for Sales Order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7" y="1601293"/>
            <a:ext cx="8673989" cy="48074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98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Building </a:t>
            </a:r>
            <a:r>
              <a:rPr lang="en-IN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Get Entity(Single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Record)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1595666"/>
            <a:ext cx="10008386" cy="47220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5320" y="118662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SalesOrderSet Get Entity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786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Building Get Entity Set Method for OrderItems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47235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47" y="1881091"/>
            <a:ext cx="7522764" cy="42849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68199" y="1444209"/>
            <a:ext cx="8849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prstClr val="black"/>
                </a:solidFill>
                <a:cs typeface="Calibri" panose="020F0502020204030204" pitchFamily="34" charset="0"/>
              </a:rPr>
              <a:t>Go </a:t>
            </a:r>
            <a:r>
              <a:rPr lang="en-US" dirty="0">
                <a:solidFill>
                  <a:prstClr val="black"/>
                </a:solidFill>
                <a:cs typeface="Calibri" panose="020F0502020204030204" pitchFamily="34" charset="0"/>
              </a:rPr>
              <a:t>to DPC extension and redefine the method for </a:t>
            </a:r>
            <a:r>
              <a:rPr lang="en-US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OrderItmsSet Get EntitySet</a:t>
            </a:r>
            <a:endParaRPr lang="en-IN" b="1" dirty="0">
              <a:solidFill>
                <a:srgbClr val="B4DCFA">
                  <a:lumMod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188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Association Between Sales Order and Sales Order Item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1" y="1845951"/>
            <a:ext cx="3620465" cy="2650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5510365"/>
            <a:ext cx="8133333" cy="400000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rot="5400000">
            <a:off x="1879630" y="4466161"/>
            <a:ext cx="788044" cy="96697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979" y="2149766"/>
            <a:ext cx="6619048" cy="194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5F807-9779-447C-A4FC-40A2A9E7A837}"/>
              </a:ext>
            </a:extLst>
          </p:cNvPr>
          <p:cNvSpPr txBox="1"/>
          <p:nvPr/>
        </p:nvSpPr>
        <p:spPr>
          <a:xfrm>
            <a:off x="1588" y="6488668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</a:t>
            </a:r>
            <a:r>
              <a:rPr lang="en-US" dirty="0" smtClean="0"/>
              <a:t>for get Service URL.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4430332" y="2910625"/>
            <a:ext cx="553792" cy="27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20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2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655321" y="495335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Cooper Black" panose="0208090404030B020404" pitchFamily="18" charset="0"/>
              </a:rPr>
              <a:t>Defining Deep Insert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831704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1" y="1026296"/>
            <a:ext cx="10608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Deep insert is </a:t>
            </a:r>
            <a:r>
              <a:rPr lang="en-US" b="1" dirty="0">
                <a:solidFill>
                  <a:srgbClr val="202124"/>
                </a:solidFill>
              </a:rPr>
              <a:t>used to POST the nested structure of feed/collections to the back-end </a:t>
            </a:r>
            <a:r>
              <a:rPr lang="en-US" b="1" dirty="0" smtClean="0">
                <a:solidFill>
                  <a:srgbClr val="202124"/>
                </a:solidFill>
              </a:rPr>
              <a:t>system. It</a:t>
            </a:r>
            <a:r>
              <a:rPr lang="en-US" dirty="0" smtClean="0">
                <a:solidFill>
                  <a:srgbClr val="202124"/>
                </a:solidFill>
              </a:rPr>
              <a:t> </a:t>
            </a:r>
            <a:r>
              <a:rPr lang="en-US" dirty="0">
                <a:solidFill>
                  <a:srgbClr val="202124"/>
                </a:solidFill>
              </a:rPr>
              <a:t>is opposite to the $expand in which we GET the nested structure of collections. By implementing this you can reduce the no. of OData calls made to the SAP </a:t>
            </a:r>
            <a:r>
              <a:rPr lang="en-US" dirty="0" smtClean="0">
                <a:solidFill>
                  <a:srgbClr val="202124"/>
                </a:solidFill>
              </a:rPr>
              <a:t>NetWeaver </a:t>
            </a:r>
            <a:r>
              <a:rPr lang="en-US" dirty="0">
                <a:solidFill>
                  <a:srgbClr val="202124"/>
                </a:solidFill>
              </a:rPr>
              <a:t>Gateway server</a:t>
            </a:r>
            <a:r>
              <a:rPr lang="en-US" dirty="0" smtClean="0">
                <a:solidFill>
                  <a:srgbClr val="202124"/>
                </a:solidFill>
              </a:rPr>
              <a:t>.</a:t>
            </a:r>
          </a:p>
          <a:p>
            <a:pPr algn="just"/>
            <a:r>
              <a:rPr lang="en-US" dirty="0"/>
              <a:t>SAP Gateway Deep Inset </a:t>
            </a:r>
            <a:r>
              <a:rPr lang="en-US" b="1" dirty="0"/>
              <a:t>allows to store hierarchical data like in our case Sales Order that has both header and item data</a:t>
            </a:r>
            <a:r>
              <a:rPr lang="en-US" dirty="0"/>
              <a:t> (one can not exist without another). ... Deep Inset is an opposite to $expand URI option.</a:t>
            </a:r>
          </a:p>
        </p:txBody>
      </p:sp>
      <p:pic>
        <p:nvPicPr>
          <p:cNvPr id="1028" name="Picture 4" descr="Programmer Images | Free Vectors, Stock Photos &amp;amp; PS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 bwMode="auto">
          <a:xfrm>
            <a:off x="3594100" y="2681424"/>
            <a:ext cx="4442808" cy="387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093200" y="6548582"/>
            <a:ext cx="3085472" cy="3094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Trainer: Anubhav </a:t>
            </a:r>
            <a:r>
              <a:rPr lang="en-US" sz="1200" b="1" dirty="0" smtClean="0"/>
              <a:t>Oberoy &amp; Shubham Singh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53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8425</TotalTime>
  <Words>959</Words>
  <Application>Microsoft Office PowerPoint</Application>
  <PresentationFormat>Widescreen</PresentationFormat>
  <Paragraphs>245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Cambria</vt:lpstr>
      <vt:lpstr>Cooper Black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665</cp:revision>
  <dcterms:created xsi:type="dcterms:W3CDTF">2016-07-10T03:33:26Z</dcterms:created>
  <dcterms:modified xsi:type="dcterms:W3CDTF">2021-10-21T11:59:28Z</dcterms:modified>
</cp:coreProperties>
</file>